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166428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3016800" y="115236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body"/>
          </p:nvPr>
        </p:nvSpPr>
        <p:spPr>
          <a:xfrm>
            <a:off x="166428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body"/>
          </p:nvPr>
        </p:nvSpPr>
        <p:spPr>
          <a:xfrm>
            <a:off x="3016800" y="2936880"/>
            <a:ext cx="12877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2361240" y="293688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361240" y="1152360"/>
            <a:ext cx="195156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39996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r>
              <a:rPr b="0" lang="it-IT" sz="52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4699C1E3-2F40-40C3-8B49-F71CAF1C254A}" type="slidenum">
              <a:rPr b="0" lang="it-IT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311760" y="4230720"/>
            <a:ext cx="5998320" cy="604800"/>
          </a:xfrm>
          <a:prstGeom prst="rect">
            <a:avLst/>
          </a:prstGeom>
        </p:spPr>
        <p:txBody>
          <a:bodyPr tIns="91440" bIns="91440" anchor="ctr">
            <a:normAutofit fontScale="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4B1BA012-A941-4724-821B-4CC1D3B0E1CD}" type="slidenum">
              <a:rPr b="0" lang="it-IT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rmAutofit fontScale="97000"/>
          </a:bodyPr>
          <a:p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3F8B5374-A817-454F-8DCE-38D7A47B0F54}" type="slidenum">
              <a:rPr b="0" lang="it-IT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E9847D5E-AF97-4FB9-AF83-8DE9F889A5D9}" type="slidenum">
              <a:rPr b="0" lang="it-IT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rmAutofit fontScale="97000"/>
          </a:bodyPr>
          <a:p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tIns="91440" bIns="9144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</p:spPr>
        <p:txBody>
          <a:bodyPr tIns="91440" bIns="9144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ACE36A01-EA7C-4C66-B4AE-9D5859A5353A}" type="slidenum">
              <a:rPr b="0" lang="it-IT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&lt;numero&gt;</a:t>
            </a:fld>
            <a:endParaRPr b="0" lang="it-IT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2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5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2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2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0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ff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312120" y="3683520"/>
            <a:ext cx="8520120" cy="1359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2000"/>
          </a:bodyPr>
          <a:p>
            <a:pPr algn="ctr">
              <a:lnSpc>
                <a:spcPct val="100000"/>
              </a:lnSpc>
            </a:pPr>
            <a:r>
              <a:rPr b="1" lang="it-IT" sz="6220" spc="-1" strike="noStrike">
                <a:solidFill>
                  <a:srgbClr val="38761d"/>
                </a:solidFill>
                <a:latin typeface="Georgia"/>
                <a:ea typeface="Georgia"/>
              </a:rPr>
              <a:t>Progetto Erasmus plus KA210-SCH small scale cooperation in school education:</a:t>
            </a:r>
            <a:endParaRPr b="0" lang="it-IT" sz="622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6220" spc="-1" strike="noStrike">
                <a:solidFill>
                  <a:srgbClr val="38761d"/>
                </a:solidFill>
                <a:latin typeface="Georgia"/>
                <a:ea typeface="Georgia"/>
              </a:rPr>
              <a:t>                                        </a:t>
            </a:r>
            <a:r>
              <a:rPr b="1" lang="it-IT" sz="6220" spc="-1" strike="noStrike">
                <a:solidFill>
                  <a:srgbClr val="ff0000"/>
                </a:solidFill>
                <a:latin typeface="Georgia"/>
                <a:ea typeface="Georgia"/>
              </a:rPr>
              <a:t>-Turchia</a:t>
            </a:r>
            <a:r>
              <a:rPr b="1" lang="it-IT" sz="6220" spc="-1" strike="noStrike">
                <a:solidFill>
                  <a:srgbClr val="38761d"/>
                </a:solidFill>
                <a:latin typeface="Georgia"/>
                <a:ea typeface="Georgia"/>
              </a:rPr>
              <a:t> TaliaYasr Bakdur Ortaokulu</a:t>
            </a:r>
            <a:endParaRPr b="0" lang="it-IT" sz="622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6220" spc="-1" strike="noStrike">
                <a:solidFill>
                  <a:srgbClr val="ff0000"/>
                </a:solidFill>
                <a:latin typeface="Georgia"/>
                <a:ea typeface="Georgia"/>
              </a:rPr>
              <a:t>          </a:t>
            </a:r>
            <a:r>
              <a:rPr b="1" lang="it-IT" sz="6220" spc="-1" strike="noStrike">
                <a:solidFill>
                  <a:srgbClr val="ff0000"/>
                </a:solidFill>
                <a:latin typeface="Georgia"/>
                <a:ea typeface="Georgia"/>
              </a:rPr>
              <a:t>-Romania</a:t>
            </a:r>
            <a:r>
              <a:rPr b="1" lang="it-IT" sz="6220" spc="-1" strike="noStrike">
                <a:solidFill>
                  <a:srgbClr val="38761d"/>
                </a:solidFill>
                <a:latin typeface="Georgia"/>
                <a:ea typeface="Georgia"/>
              </a:rPr>
              <a:t> Scoala Gimnazialà Nr.1 Valcau de Jos</a:t>
            </a:r>
            <a:endParaRPr b="0" lang="it-IT" sz="622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6220" spc="-1" strike="noStrike">
                <a:solidFill>
                  <a:srgbClr val="38761d"/>
                </a:solidFill>
                <a:latin typeface="Georgia"/>
                <a:ea typeface="Georgia"/>
              </a:rPr>
              <a:t>                                     </a:t>
            </a:r>
            <a:r>
              <a:rPr b="1" lang="it-IT" sz="6220" spc="-1" strike="noStrike">
                <a:solidFill>
                  <a:srgbClr val="ff0000"/>
                </a:solidFill>
                <a:latin typeface="Georgia"/>
                <a:ea typeface="Georgia"/>
              </a:rPr>
              <a:t>   </a:t>
            </a:r>
            <a:r>
              <a:rPr b="1" lang="it-IT" sz="6220" spc="-1" strike="noStrike">
                <a:solidFill>
                  <a:srgbClr val="ff0000"/>
                </a:solidFill>
                <a:latin typeface="Georgia"/>
                <a:ea typeface="Georgia"/>
              </a:rPr>
              <a:t>-Italia</a:t>
            </a:r>
            <a:r>
              <a:rPr b="1" lang="it-IT" sz="6220" spc="-1" strike="noStrike">
                <a:solidFill>
                  <a:srgbClr val="38761d"/>
                </a:solidFill>
                <a:latin typeface="Georgia"/>
                <a:ea typeface="Georgia"/>
              </a:rPr>
              <a:t> Centro Culturale S. Martino-ETS </a:t>
            </a:r>
            <a:endParaRPr b="0" lang="it-IT" sz="622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6220" spc="-1" strike="noStrike">
              <a:latin typeface="Arial"/>
            </a:endParaRPr>
          </a:p>
        </p:txBody>
      </p:sp>
      <p:pic>
        <p:nvPicPr>
          <p:cNvPr id="197" name="Google Shape;55;p13" descr=""/>
          <p:cNvPicPr/>
          <p:nvPr/>
        </p:nvPicPr>
        <p:blipFill>
          <a:blip r:embed="rId1"/>
          <a:stretch/>
        </p:blipFill>
        <p:spPr>
          <a:xfrm>
            <a:off x="1535760" y="977040"/>
            <a:ext cx="5867280" cy="2706120"/>
          </a:xfrm>
          <a:prstGeom prst="rect">
            <a:avLst/>
          </a:prstGeom>
          <a:ln>
            <a:noFill/>
          </a:ln>
        </p:spPr>
      </p:pic>
      <p:sp>
        <p:nvSpPr>
          <p:cNvPr id="198" name="CustomShape 2"/>
          <p:cNvSpPr/>
          <p:nvPr/>
        </p:nvSpPr>
        <p:spPr>
          <a:xfrm>
            <a:off x="455040" y="254520"/>
            <a:ext cx="823356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0" lang="it-IT" sz="17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b="1" lang="it-IT" sz="2000" spc="-1" strike="noStrike">
                <a:solidFill>
                  <a:srgbClr val="000000"/>
                </a:solidFill>
                <a:latin typeface="Arial"/>
                <a:ea typeface="Arial"/>
              </a:rPr>
              <a:t>   </a:t>
            </a:r>
            <a:r>
              <a:rPr b="1" lang="it-IT" sz="2000" spc="-1" strike="noStrike">
                <a:solidFill>
                  <a:srgbClr val="000000"/>
                </a:solidFill>
                <a:latin typeface="Georgia"/>
                <a:ea typeface="Georgia"/>
              </a:rPr>
              <a:t> </a:t>
            </a:r>
            <a:r>
              <a:rPr b="1" lang="it-IT" sz="2000" spc="-1" strike="noStrike">
                <a:solidFill>
                  <a:srgbClr val="ff0000"/>
                </a:solidFill>
                <a:latin typeface="Georgia"/>
                <a:ea typeface="Georgia"/>
              </a:rPr>
              <a:t> </a:t>
            </a:r>
            <a:r>
              <a:rPr b="1" lang="it-IT" sz="1600" spc="-1" strike="noStrike">
                <a:solidFill>
                  <a:srgbClr val="ff0000"/>
                </a:solidFill>
                <a:latin typeface="Georgia"/>
                <a:ea typeface="Georgia"/>
              </a:rPr>
              <a:t> </a:t>
            </a:r>
            <a:r>
              <a:rPr b="1" lang="it-IT" sz="2400" spc="-1" strike="noStrike" u="sng">
                <a:solidFill>
                  <a:srgbClr val="ff0000"/>
                </a:solidFill>
                <a:uFillTx/>
                <a:latin typeface="Georgia"/>
                <a:ea typeface="Georgia"/>
              </a:rPr>
              <a:t>A GREEN PLANET FOR HEALTHY CHILDREN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7000"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Google Shape;153;p22" descr=""/>
          <p:cNvPicPr/>
          <p:nvPr/>
        </p:nvPicPr>
        <p:blipFill>
          <a:blip r:embed="rId1"/>
          <a:stretch/>
        </p:blipFill>
        <p:spPr>
          <a:xfrm>
            <a:off x="-13248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260" name="CustomShape 3"/>
          <p:cNvSpPr/>
          <p:nvPr/>
        </p:nvSpPr>
        <p:spPr>
          <a:xfrm>
            <a:off x="4107600" y="401400"/>
            <a:ext cx="4724280" cy="442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700" spc="-1" strike="noStrike">
                <a:solidFill>
                  <a:srgbClr val="000000"/>
                </a:solidFill>
                <a:latin typeface="Georgia"/>
                <a:ea typeface="Georgia"/>
              </a:rPr>
              <a:t>La lettera di ringraziamento al Dirigente</a:t>
            </a:r>
            <a:endParaRPr b="0" lang="it-IT" sz="1700" spc="-1" strike="noStrike">
              <a:latin typeface="Arial"/>
            </a:endParaRPr>
          </a:p>
        </p:txBody>
      </p:sp>
      <p:pic>
        <p:nvPicPr>
          <p:cNvPr id="261" name="Google Shape;155;p22" descr=""/>
          <p:cNvPicPr/>
          <p:nvPr/>
        </p:nvPicPr>
        <p:blipFill>
          <a:blip r:embed="rId2"/>
          <a:srcRect l="-7" t="411" r="14093" b="-1129"/>
          <a:stretch/>
        </p:blipFill>
        <p:spPr>
          <a:xfrm rot="20931600">
            <a:off x="360720" y="1814040"/>
            <a:ext cx="2023920" cy="309348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ff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7000"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4052520" y="228960"/>
            <a:ext cx="511164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4"/>
          <p:cNvSpPr/>
          <p:nvPr/>
        </p:nvSpPr>
        <p:spPr>
          <a:xfrm>
            <a:off x="117360" y="4568760"/>
            <a:ext cx="8468640" cy="48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0000"/>
                </a:solidFill>
                <a:latin typeface="Georgia"/>
                <a:ea typeface="Georgia"/>
              </a:rPr>
              <a:t>I MESSAGGI DI RINGRAZIAMENTO PER I NOSTRI COLLEGHI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66" name="Google Shape;164;p23" descr=""/>
          <p:cNvPicPr/>
          <p:nvPr/>
        </p:nvPicPr>
        <p:blipFill>
          <a:blip r:embed="rId1"/>
          <a:stretch/>
        </p:blipFill>
        <p:spPr>
          <a:xfrm>
            <a:off x="3425400" y="444960"/>
            <a:ext cx="2686320" cy="3658680"/>
          </a:xfrm>
          <a:prstGeom prst="rect">
            <a:avLst/>
          </a:prstGeom>
          <a:ln>
            <a:noFill/>
          </a:ln>
        </p:spPr>
      </p:pic>
      <p:pic>
        <p:nvPicPr>
          <p:cNvPr id="267" name="Google Shape;165;p23" descr=""/>
          <p:cNvPicPr/>
          <p:nvPr/>
        </p:nvPicPr>
        <p:blipFill>
          <a:blip r:embed="rId2"/>
          <a:stretch/>
        </p:blipFill>
        <p:spPr>
          <a:xfrm>
            <a:off x="6417720" y="168120"/>
            <a:ext cx="2363760" cy="4400280"/>
          </a:xfrm>
          <a:prstGeom prst="rect">
            <a:avLst/>
          </a:prstGeom>
          <a:ln>
            <a:noFill/>
          </a:ln>
        </p:spPr>
      </p:pic>
      <p:pic>
        <p:nvPicPr>
          <p:cNvPr id="268" name="Google Shape;166;p23" descr=""/>
          <p:cNvPicPr/>
          <p:nvPr/>
        </p:nvPicPr>
        <p:blipFill>
          <a:blip r:embed="rId3"/>
          <a:stretch/>
        </p:blipFill>
        <p:spPr>
          <a:xfrm>
            <a:off x="311760" y="118080"/>
            <a:ext cx="2686320" cy="4376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ff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Google Shape;173;p24" descr=""/>
          <p:cNvPicPr/>
          <p:nvPr/>
        </p:nvPicPr>
        <p:blipFill>
          <a:blip r:embed="rId1"/>
          <a:stretch/>
        </p:blipFill>
        <p:spPr>
          <a:xfrm>
            <a:off x="6229080" y="-61200"/>
            <a:ext cx="2373120" cy="5143320"/>
          </a:xfrm>
          <a:prstGeom prst="rect">
            <a:avLst/>
          </a:prstGeom>
          <a:ln>
            <a:noFill/>
          </a:ln>
        </p:spPr>
      </p:pic>
      <p:pic>
        <p:nvPicPr>
          <p:cNvPr id="272" name="Google Shape;174;p24" descr=""/>
          <p:cNvPicPr/>
          <p:nvPr/>
        </p:nvPicPr>
        <p:blipFill>
          <a:blip r:embed="rId2"/>
          <a:stretch/>
        </p:blipFill>
        <p:spPr>
          <a:xfrm>
            <a:off x="311760" y="-61200"/>
            <a:ext cx="2373120" cy="5143320"/>
          </a:xfrm>
          <a:prstGeom prst="rect">
            <a:avLst/>
          </a:prstGeom>
          <a:ln>
            <a:noFill/>
          </a:ln>
        </p:spPr>
      </p:pic>
      <p:pic>
        <p:nvPicPr>
          <p:cNvPr id="273" name="Google Shape;175;p24" descr=""/>
          <p:cNvPicPr/>
          <p:nvPr/>
        </p:nvPicPr>
        <p:blipFill>
          <a:blip r:embed="rId3"/>
          <a:stretch/>
        </p:blipFill>
        <p:spPr>
          <a:xfrm>
            <a:off x="3385800" y="0"/>
            <a:ext cx="2373120" cy="5143320"/>
          </a:xfrm>
          <a:prstGeom prst="rect">
            <a:avLst/>
          </a:prstGeom>
          <a:ln>
            <a:noFill/>
          </a:ln>
        </p:spPr>
      </p:pic>
      <p:sp>
        <p:nvSpPr>
          <p:cNvPr id="274" name="TextShape 3"/>
          <p:cNvSpPr txBox="1"/>
          <p:nvPr/>
        </p:nvSpPr>
        <p:spPr>
          <a:xfrm>
            <a:off x="311760" y="444960"/>
            <a:ext cx="8520120" cy="8067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it-IT" sz="2420" spc="-1" strike="noStrike">
                <a:solidFill>
                  <a:srgbClr val="000000"/>
                </a:solidFill>
                <a:latin typeface="Georgia"/>
                <a:ea typeface="Georgia"/>
              </a:rPr>
              <a:t>IL PERCORSO CONTINUA…SEMINIAMO</a:t>
            </a:r>
            <a:r>
              <a:rPr b="1" lang="it-IT" sz="2120" spc="-1" strike="noStrike">
                <a:solidFill>
                  <a:srgbClr val="000000"/>
                </a:solidFill>
                <a:latin typeface="Georgia"/>
                <a:ea typeface="Georgia"/>
              </a:rPr>
              <a:t> CIO’ CHE ABBIAMO IMPARATO E CREIAMO PONTI TRA CULTURE</a:t>
            </a:r>
            <a:endParaRPr b="0" lang="it-IT" sz="21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ff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702720" y="481320"/>
            <a:ext cx="7091280" cy="5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tIns="91440" bIns="91440">
            <a:normAutofit fontScale="94000"/>
          </a:bodyPr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Georgia"/>
                <a:ea typeface="Georgia"/>
              </a:rPr>
              <a:t>                             </a:t>
            </a:r>
            <a:r>
              <a:rPr b="0" lang="it-IT" sz="2800" spc="-1" strike="noStrike">
                <a:solidFill>
                  <a:srgbClr val="000000"/>
                </a:solidFill>
                <a:latin typeface="Georgia"/>
                <a:ea typeface="Georgia"/>
              </a:rPr>
              <a:t>PROSSIMI STEP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311760" y="1152360"/>
            <a:ext cx="3999600" cy="3416040"/>
          </a:xfrm>
          <a:prstGeom prst="rect">
            <a:avLst/>
          </a:prstGeom>
          <a:solidFill>
            <a:srgbClr val="eeff41"/>
          </a:solidFill>
          <a:ln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1" lang="it-IT" sz="1500" spc="-1" strike="noStrike">
                <a:solidFill>
                  <a:srgbClr val="595959"/>
                </a:solidFill>
                <a:latin typeface="Arial"/>
                <a:ea typeface="Arial"/>
              </a:rPr>
              <a:t>Romania, dal 7/5/2023 al 13/5/20023</a:t>
            </a:r>
            <a:endParaRPr b="0" lang="it-IT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b="0" lang="it-IT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b="0" lang="it-IT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b="0" lang="it-IT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1" i="1" lang="it-IT" sz="1600" spc="-1" strike="noStrike">
                <a:solidFill>
                  <a:srgbClr val="595959"/>
                </a:solidFill>
                <a:latin typeface="Georgia"/>
                <a:ea typeface="Georgia"/>
              </a:rPr>
              <a:t>Make the difference with ecologic products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4958640" y="119448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1" lang="it-IT" sz="1400" spc="-1" strike="noStrike">
                <a:solidFill>
                  <a:srgbClr val="595959"/>
                </a:solidFill>
                <a:latin typeface="Arial"/>
                <a:ea typeface="Arial"/>
              </a:rPr>
              <a:t>Italia, Centro Culturale S. Martino, Istituto Comprensivo di Taviano, data da definirsi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1" i="1" lang="it-IT" sz="1500" spc="-1" strike="noStrike">
                <a:solidFill>
                  <a:srgbClr val="595959"/>
                </a:solidFill>
                <a:latin typeface="Georgia"/>
                <a:ea typeface="Georgia"/>
              </a:rPr>
              <a:t>On site monitoring of sustainable development in Salento</a:t>
            </a:r>
            <a:endParaRPr b="0" lang="it-IT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311760" y="4230720"/>
            <a:ext cx="5998320" cy="6048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Google Shape;62;p14" descr=""/>
          <p:cNvPicPr/>
          <p:nvPr/>
        </p:nvPicPr>
        <p:blipFill>
          <a:blip r:embed="rId1"/>
          <a:stretch/>
        </p:blipFill>
        <p:spPr>
          <a:xfrm>
            <a:off x="5461920" y="152280"/>
            <a:ext cx="2810160" cy="4838400"/>
          </a:xfrm>
          <a:prstGeom prst="rect">
            <a:avLst/>
          </a:prstGeom>
          <a:ln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2517840" y="1379160"/>
            <a:ext cx="641520" cy="32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3"/>
          <p:cNvSpPr/>
          <p:nvPr/>
        </p:nvSpPr>
        <p:spPr>
          <a:xfrm>
            <a:off x="3247200" y="1524960"/>
            <a:ext cx="214488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Georgia"/>
                <a:ea typeface="Georgia"/>
              </a:rPr>
              <a:t>12-3-2023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Georgia"/>
                <a:ea typeface="Georgia"/>
              </a:rPr>
              <a:t>18-3-2023 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Arial"/>
                <a:ea typeface="Arial"/>
              </a:rPr>
              <a:t>From Waste to Productivity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Georgia"/>
                <a:ea typeface="Georgia"/>
              </a:rPr>
              <a:t>Ankara-Istanbul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203" name="Google Shape;65;p14" descr=""/>
          <p:cNvPicPr/>
          <p:nvPr/>
        </p:nvPicPr>
        <p:blipFill>
          <a:blip r:embed="rId2"/>
          <a:stretch/>
        </p:blipFill>
        <p:spPr>
          <a:xfrm>
            <a:off x="502200" y="152280"/>
            <a:ext cx="1933200" cy="4791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Google Shape;71;p15" descr=""/>
          <p:cNvPicPr/>
          <p:nvPr/>
        </p:nvPicPr>
        <p:blipFill>
          <a:blip r:embed="rId1"/>
          <a:stretch/>
        </p:blipFill>
        <p:spPr>
          <a:xfrm rot="20929200">
            <a:off x="585000" y="375480"/>
            <a:ext cx="2568600" cy="1969560"/>
          </a:xfrm>
          <a:prstGeom prst="rect">
            <a:avLst/>
          </a:prstGeom>
          <a:ln>
            <a:noFill/>
          </a:ln>
        </p:spPr>
      </p:pic>
      <p:pic>
        <p:nvPicPr>
          <p:cNvPr id="206" name="Google Shape;72;p15" descr=""/>
          <p:cNvPicPr/>
          <p:nvPr/>
        </p:nvPicPr>
        <p:blipFill>
          <a:blip r:embed="rId2"/>
          <a:stretch/>
        </p:blipFill>
        <p:spPr>
          <a:xfrm>
            <a:off x="521280" y="3128400"/>
            <a:ext cx="2270880" cy="1743480"/>
          </a:xfrm>
          <a:prstGeom prst="rect">
            <a:avLst/>
          </a:prstGeom>
          <a:ln>
            <a:noFill/>
          </a:ln>
        </p:spPr>
      </p:pic>
      <p:pic>
        <p:nvPicPr>
          <p:cNvPr id="207" name="Google Shape;73;p15" descr=""/>
          <p:cNvPicPr/>
          <p:nvPr/>
        </p:nvPicPr>
        <p:blipFill>
          <a:blip r:embed="rId3"/>
          <a:stretch/>
        </p:blipFill>
        <p:spPr>
          <a:xfrm>
            <a:off x="4090680" y="3128400"/>
            <a:ext cx="3381120" cy="1853280"/>
          </a:xfrm>
          <a:prstGeom prst="rect">
            <a:avLst/>
          </a:prstGeom>
          <a:ln>
            <a:noFill/>
          </a:ln>
        </p:spPr>
      </p:pic>
      <p:pic>
        <p:nvPicPr>
          <p:cNvPr id="208" name="Google Shape;74;p15" descr=""/>
          <p:cNvPicPr/>
          <p:nvPr/>
        </p:nvPicPr>
        <p:blipFill>
          <a:blip r:embed="rId4"/>
          <a:stretch/>
        </p:blipFill>
        <p:spPr>
          <a:xfrm>
            <a:off x="3668760" y="183960"/>
            <a:ext cx="4358880" cy="2590200"/>
          </a:xfrm>
          <a:prstGeom prst="rect">
            <a:avLst/>
          </a:prstGeom>
          <a:ln>
            <a:noFill/>
          </a:ln>
        </p:spPr>
      </p:pic>
      <p:sp>
        <p:nvSpPr>
          <p:cNvPr id="209" name="CustomShape 2"/>
          <p:cNvSpPr/>
          <p:nvPr/>
        </p:nvSpPr>
        <p:spPr>
          <a:xfrm rot="21599400">
            <a:off x="682560" y="150480"/>
            <a:ext cx="1854720" cy="3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latin typeface="Arial"/>
                <a:ea typeface="Arial"/>
              </a:rPr>
              <a:t>Accoglienza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2996640" y="3711600"/>
            <a:ext cx="1028520" cy="51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latin typeface="Arial"/>
                <a:ea typeface="Arial"/>
              </a:rPr>
              <a:t>Inclusione e sostenibilità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7691760" y="3128400"/>
            <a:ext cx="1221840" cy="152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latin typeface="Arial"/>
                <a:ea typeface="Arial"/>
              </a:rPr>
              <a:t>Seminario  sull’agricoltura sostenibile a cura della facoltà di Agraria dell’Università di Ankara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8099280" y="645840"/>
            <a:ext cx="1067040" cy="102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latin typeface="Arial"/>
                <a:ea typeface="Arial"/>
              </a:rPr>
              <a:t>Folclore e tradizione turca, momento conclusivo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213" name="CustomShape 6"/>
          <p:cNvSpPr/>
          <p:nvPr/>
        </p:nvSpPr>
        <p:spPr>
          <a:xfrm>
            <a:off x="3133440" y="2771280"/>
            <a:ext cx="353196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Alcune fasi della mobilità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84;p16" descr=""/>
          <p:cNvPicPr/>
          <p:nvPr/>
        </p:nvPicPr>
        <p:blipFill>
          <a:blip r:embed="rId1"/>
          <a:stretch/>
        </p:blipFill>
        <p:spPr>
          <a:xfrm rot="880800">
            <a:off x="4232880" y="735120"/>
            <a:ext cx="4516920" cy="2966400"/>
          </a:xfrm>
          <a:prstGeom prst="rect">
            <a:avLst/>
          </a:prstGeom>
          <a:ln>
            <a:noFill/>
          </a:ln>
        </p:spPr>
      </p:pic>
      <p:pic>
        <p:nvPicPr>
          <p:cNvPr id="215" name="Google Shape;85;p16" descr=""/>
          <p:cNvPicPr/>
          <p:nvPr/>
        </p:nvPicPr>
        <p:blipFill>
          <a:blip r:embed="rId2"/>
          <a:srcRect l="5313" t="0" r="0" b="0"/>
          <a:stretch/>
        </p:blipFill>
        <p:spPr>
          <a:xfrm>
            <a:off x="338040" y="1628280"/>
            <a:ext cx="3075480" cy="297144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633600" y="554040"/>
            <a:ext cx="36356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Georgia"/>
                <a:ea typeface="Georgia"/>
              </a:rPr>
              <a:t>Laboratorio di marble painting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4198320" y="3976200"/>
            <a:ext cx="3075480" cy="6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Georgia"/>
                <a:ea typeface="Georgia"/>
              </a:rPr>
              <a:t>mettiamoci in gioco con nuove tecniche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7000"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Google Shape;94;p17" descr=""/>
          <p:cNvPicPr/>
          <p:nvPr/>
        </p:nvPicPr>
        <p:blipFill>
          <a:blip r:embed="rId1"/>
          <a:stretch/>
        </p:blipFill>
        <p:spPr>
          <a:xfrm>
            <a:off x="0" y="8136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221" name="Google Shape;95;p17" descr=""/>
          <p:cNvPicPr/>
          <p:nvPr/>
        </p:nvPicPr>
        <p:blipFill>
          <a:blip r:embed="rId2"/>
          <a:stretch/>
        </p:blipFill>
        <p:spPr>
          <a:xfrm rot="21151200">
            <a:off x="260640" y="3222000"/>
            <a:ext cx="2827080" cy="169056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sp>
        <p:nvSpPr>
          <p:cNvPr id="222" name="CustomShape 3"/>
          <p:cNvSpPr/>
          <p:nvPr/>
        </p:nvSpPr>
        <p:spPr>
          <a:xfrm>
            <a:off x="1336320" y="350280"/>
            <a:ext cx="5866200" cy="51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2200" spc="-1" strike="noStrike">
                <a:solidFill>
                  <a:srgbClr val="00ff00"/>
                </a:solidFill>
                <a:latin typeface="Georgia"/>
                <a:ea typeface="Georgia"/>
              </a:rPr>
              <a:t>LA “GREEN HOUSE” DELLA SCUOLA</a:t>
            </a:r>
            <a:endParaRPr b="0" lang="it-IT" sz="2200" spc="-1" strike="noStrike">
              <a:latin typeface="Arial"/>
            </a:endParaRPr>
          </a:p>
        </p:txBody>
      </p:sp>
      <p:pic>
        <p:nvPicPr>
          <p:cNvPr id="223" name="Google Shape;97;p17" descr=""/>
          <p:cNvPicPr/>
          <p:nvPr/>
        </p:nvPicPr>
        <p:blipFill>
          <a:blip r:embed="rId3"/>
          <a:stretch/>
        </p:blipFill>
        <p:spPr>
          <a:xfrm rot="475800">
            <a:off x="6311160" y="3436920"/>
            <a:ext cx="2222280" cy="161568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311760" y="1152360"/>
            <a:ext cx="300384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Google Shape;103;p18" descr=""/>
          <p:cNvPicPr/>
          <p:nvPr/>
        </p:nvPicPr>
        <p:blipFill>
          <a:blip r:embed="rId1"/>
          <a:stretch/>
        </p:blipFill>
        <p:spPr>
          <a:xfrm>
            <a:off x="3224520" y="122040"/>
            <a:ext cx="2533680" cy="4933440"/>
          </a:xfrm>
          <a:prstGeom prst="rect">
            <a:avLst/>
          </a:prstGeom>
          <a:ln>
            <a:noFill/>
          </a:ln>
        </p:spPr>
      </p:pic>
      <p:pic>
        <p:nvPicPr>
          <p:cNvPr id="226" name="Google Shape;104;p18" descr=""/>
          <p:cNvPicPr/>
          <p:nvPr/>
        </p:nvPicPr>
        <p:blipFill>
          <a:blip r:embed="rId2"/>
          <a:stretch/>
        </p:blipFill>
        <p:spPr>
          <a:xfrm>
            <a:off x="5925960" y="122040"/>
            <a:ext cx="3003840" cy="4933440"/>
          </a:xfrm>
          <a:prstGeom prst="rect">
            <a:avLst/>
          </a:prstGeom>
          <a:ln>
            <a:noFill/>
          </a:ln>
        </p:spPr>
      </p:pic>
      <p:pic>
        <p:nvPicPr>
          <p:cNvPr id="227" name="Google Shape;105;p18" descr=""/>
          <p:cNvPicPr/>
          <p:nvPr/>
        </p:nvPicPr>
        <p:blipFill>
          <a:blip r:embed="rId3"/>
          <a:stretch/>
        </p:blipFill>
        <p:spPr>
          <a:xfrm>
            <a:off x="183960" y="122040"/>
            <a:ext cx="2895840" cy="4933440"/>
          </a:xfrm>
          <a:prstGeom prst="rect">
            <a:avLst/>
          </a:prstGeom>
          <a:ln>
            <a:noFill/>
          </a:ln>
        </p:spPr>
      </p:pic>
      <p:sp>
        <p:nvSpPr>
          <p:cNvPr id="228" name="CustomShape 2"/>
          <p:cNvSpPr/>
          <p:nvPr/>
        </p:nvSpPr>
        <p:spPr>
          <a:xfrm>
            <a:off x="830160" y="428040"/>
            <a:ext cx="1183320" cy="533520"/>
          </a:xfrm>
          <a:prstGeom prst="rect">
            <a:avLst/>
          </a:prstGeom>
          <a:solidFill>
            <a:schemeClr val="accent6"/>
          </a:solidFill>
          <a:ln w="9360">
            <a:solidFill>
              <a:schemeClr val="accent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2300" spc="-1" strike="noStrike">
                <a:solidFill>
                  <a:srgbClr val="000000"/>
                </a:solidFill>
                <a:latin typeface="Arial"/>
                <a:ea typeface="Arial"/>
              </a:rPr>
              <a:t>NELLA</a:t>
            </a:r>
            <a:endParaRPr b="0" lang="it-IT" sz="2300" spc="-1" strike="noStrike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3652200" y="477000"/>
            <a:ext cx="1338120" cy="5335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2300" spc="-1" strike="noStrike">
                <a:solidFill>
                  <a:srgbClr val="000000"/>
                </a:solidFill>
                <a:latin typeface="Arial"/>
                <a:ea typeface="Arial"/>
              </a:rPr>
              <a:t>SERRA</a:t>
            </a:r>
            <a:endParaRPr b="0" lang="it-IT" sz="2300" spc="-1" strike="noStrike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6328800" y="428040"/>
            <a:ext cx="2246400" cy="5335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2300" spc="-1" strike="noStrike">
                <a:solidFill>
                  <a:srgbClr val="000000"/>
                </a:solidFill>
                <a:latin typeface="Arial"/>
                <a:ea typeface="Arial"/>
              </a:rPr>
              <a:t>COMUNALE</a:t>
            </a:r>
            <a:endParaRPr b="0" lang="it-IT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7000"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Google Shape;115;p19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2960"/>
          </a:xfrm>
          <a:prstGeom prst="rect">
            <a:avLst/>
          </a:prstGeom>
          <a:ln>
            <a:noFill/>
          </a:ln>
        </p:spPr>
      </p:pic>
      <p:pic>
        <p:nvPicPr>
          <p:cNvPr id="234" name="Google Shape;116;p19" descr=""/>
          <p:cNvPicPr/>
          <p:nvPr/>
        </p:nvPicPr>
        <p:blipFill>
          <a:blip r:embed="rId2"/>
          <a:stretch/>
        </p:blipFill>
        <p:spPr>
          <a:xfrm rot="990000">
            <a:off x="5501880" y="551880"/>
            <a:ext cx="3266640" cy="179028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pic>
        <p:nvPicPr>
          <p:cNvPr id="235" name="Google Shape;117;p19" descr=""/>
          <p:cNvPicPr/>
          <p:nvPr/>
        </p:nvPicPr>
        <p:blipFill>
          <a:blip r:embed="rId3"/>
          <a:stretch/>
        </p:blipFill>
        <p:spPr>
          <a:xfrm rot="20915400">
            <a:off x="464760" y="407520"/>
            <a:ext cx="3076920" cy="190368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sp>
        <p:nvSpPr>
          <p:cNvPr id="236" name="CustomShape 3"/>
          <p:cNvSpPr/>
          <p:nvPr/>
        </p:nvSpPr>
        <p:spPr>
          <a:xfrm>
            <a:off x="5099760" y="4482720"/>
            <a:ext cx="3392640" cy="396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CHI BEN SEMINA, BEN RACCOGLIE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7000"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Google Shape;125;p20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240" name="CustomShape 3"/>
          <p:cNvSpPr/>
          <p:nvPr/>
        </p:nvSpPr>
        <p:spPr>
          <a:xfrm>
            <a:off x="1713240" y="513360"/>
            <a:ext cx="5866200" cy="58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1" name="Google Shape;127;p20" descr=""/>
          <p:cNvPicPr/>
          <p:nvPr/>
        </p:nvPicPr>
        <p:blipFill>
          <a:blip r:embed="rId2"/>
          <a:stretch/>
        </p:blipFill>
        <p:spPr>
          <a:xfrm rot="1016400">
            <a:off x="5688720" y="571320"/>
            <a:ext cx="2989440" cy="201744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pic>
        <p:nvPicPr>
          <p:cNvPr id="242" name="Google Shape;128;p20" descr=""/>
          <p:cNvPicPr/>
          <p:nvPr/>
        </p:nvPicPr>
        <p:blipFill>
          <a:blip r:embed="rId3"/>
          <a:stretch/>
        </p:blipFill>
        <p:spPr>
          <a:xfrm rot="21067800">
            <a:off x="521640" y="328320"/>
            <a:ext cx="3220560" cy="181152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sp>
        <p:nvSpPr>
          <p:cNvPr id="243" name="CustomShape 4"/>
          <p:cNvSpPr/>
          <p:nvPr/>
        </p:nvSpPr>
        <p:spPr>
          <a:xfrm rot="1022400">
            <a:off x="7139160" y="1006920"/>
            <a:ext cx="124524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Cappadocia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6999120" y="4078080"/>
            <a:ext cx="216720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Mausoleo di Ataturk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245" name="CustomShape 6"/>
          <p:cNvSpPr/>
          <p:nvPr/>
        </p:nvSpPr>
        <p:spPr>
          <a:xfrm rot="20722200">
            <a:off x="1617840" y="315000"/>
            <a:ext cx="211824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Arial"/>
                <a:ea typeface="Arial"/>
              </a:rPr>
              <a:t>Museo di Storia Turca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7000"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Google Shape;137;p21" descr=""/>
          <p:cNvPicPr/>
          <p:nvPr/>
        </p:nvPicPr>
        <p:blipFill>
          <a:blip r:embed="rId2"/>
          <a:stretch/>
        </p:blipFill>
        <p:spPr>
          <a:xfrm>
            <a:off x="7807320" y="334800"/>
            <a:ext cx="1213560" cy="263016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pic>
        <p:nvPicPr>
          <p:cNvPr id="248" name="Google Shape;138;p21" descr=""/>
          <p:cNvPicPr/>
          <p:nvPr/>
        </p:nvPicPr>
        <p:blipFill>
          <a:blip r:embed="rId3"/>
          <a:stretch/>
        </p:blipFill>
        <p:spPr>
          <a:xfrm>
            <a:off x="439200" y="3806640"/>
            <a:ext cx="1213560" cy="128088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sp>
        <p:nvSpPr>
          <p:cNvPr id="249" name="CustomShape 2"/>
          <p:cNvSpPr/>
          <p:nvPr/>
        </p:nvSpPr>
        <p:spPr>
          <a:xfrm>
            <a:off x="2008440" y="3986640"/>
            <a:ext cx="5214600" cy="53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0" name="Google Shape;140;p21" descr=""/>
          <p:cNvPicPr/>
          <p:nvPr/>
        </p:nvPicPr>
        <p:blipFill>
          <a:blip r:embed="rId4"/>
          <a:stretch/>
        </p:blipFill>
        <p:spPr>
          <a:xfrm>
            <a:off x="311760" y="183240"/>
            <a:ext cx="1556640" cy="337500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pic>
        <p:nvPicPr>
          <p:cNvPr id="251" name="Google Shape;141;p21" descr=""/>
          <p:cNvPicPr/>
          <p:nvPr/>
        </p:nvPicPr>
        <p:blipFill>
          <a:blip r:embed="rId5"/>
          <a:stretch/>
        </p:blipFill>
        <p:spPr>
          <a:xfrm>
            <a:off x="2152440" y="132120"/>
            <a:ext cx="2195280" cy="164628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pic>
        <p:nvPicPr>
          <p:cNvPr id="252" name="Google Shape;142;p21" descr=""/>
          <p:cNvPicPr/>
          <p:nvPr/>
        </p:nvPicPr>
        <p:blipFill>
          <a:blip r:embed="rId6"/>
          <a:stretch/>
        </p:blipFill>
        <p:spPr>
          <a:xfrm>
            <a:off x="1928160" y="3770280"/>
            <a:ext cx="3200040" cy="128088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pic>
        <p:nvPicPr>
          <p:cNvPr id="253" name="Google Shape;143;p21" descr=""/>
          <p:cNvPicPr/>
          <p:nvPr/>
        </p:nvPicPr>
        <p:blipFill>
          <a:blip r:embed="rId7"/>
          <a:stretch/>
        </p:blipFill>
        <p:spPr>
          <a:xfrm>
            <a:off x="5531400" y="3255840"/>
            <a:ext cx="3098880" cy="174456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pic>
        <p:nvPicPr>
          <p:cNvPr id="254" name="Google Shape;144;p21" descr=""/>
          <p:cNvPicPr/>
          <p:nvPr/>
        </p:nvPicPr>
        <p:blipFill>
          <a:blip r:embed="rId8"/>
          <a:stretch/>
        </p:blipFill>
        <p:spPr>
          <a:xfrm>
            <a:off x="4632120" y="116280"/>
            <a:ext cx="2980080" cy="167760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pic>
        <p:nvPicPr>
          <p:cNvPr id="255" name="Google Shape;145;p21" descr=""/>
          <p:cNvPicPr/>
          <p:nvPr/>
        </p:nvPicPr>
        <p:blipFill>
          <a:blip r:embed="rId9"/>
          <a:stretch/>
        </p:blipFill>
        <p:spPr>
          <a:xfrm>
            <a:off x="2106360" y="2072880"/>
            <a:ext cx="3098880" cy="1429560"/>
          </a:xfrm>
          <a:prstGeom prst="rect">
            <a:avLst/>
          </a:prstGeom>
          <a:ln w="76320">
            <a:solidFill>
              <a:schemeClr val="accent6"/>
            </a:solidFill>
            <a:round/>
          </a:ln>
        </p:spPr>
      </p:pic>
      <p:sp>
        <p:nvSpPr>
          <p:cNvPr id="256" name="CustomShape 3"/>
          <p:cNvSpPr/>
          <p:nvPr/>
        </p:nvSpPr>
        <p:spPr>
          <a:xfrm>
            <a:off x="5536440" y="1890000"/>
            <a:ext cx="1811520" cy="1220040"/>
          </a:xfrm>
          <a:prstGeom prst="rect">
            <a:avLst/>
          </a:prstGeom>
          <a:solidFill>
            <a:schemeClr val="accent6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000000"/>
                </a:solidFill>
                <a:latin typeface="Georgia"/>
                <a:ea typeface="Georgia"/>
              </a:rPr>
              <a:t>L</a:t>
            </a:r>
            <a:r>
              <a:rPr b="1" lang="it-IT" sz="1700" spc="-1" strike="noStrike">
                <a:solidFill>
                  <a:srgbClr val="000000"/>
                </a:solidFill>
                <a:latin typeface="Georgia"/>
                <a:ea typeface="Georgia"/>
              </a:rPr>
              <a:t>ungo la via della seta, da Ankara a Istanbul</a:t>
            </a:r>
            <a:endParaRPr b="0" lang="it-IT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Trio_Office/6.2.8.2$Windows_x86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cp:revision>0</cp:revision>
  <dc:subject/>
  <dc:title/>
</cp:coreProperties>
</file>